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4"/>
  </p:sldMasterIdLst>
  <p:notesMasterIdLst>
    <p:notesMasterId r:id="rId19"/>
  </p:notesMasterIdLst>
  <p:sldIdLst>
    <p:sldId id="256" r:id="rId5"/>
    <p:sldId id="259" r:id="rId6"/>
    <p:sldId id="288" r:id="rId7"/>
    <p:sldId id="279" r:id="rId8"/>
    <p:sldId id="278" r:id="rId9"/>
    <p:sldId id="282" r:id="rId10"/>
    <p:sldId id="287" r:id="rId11"/>
    <p:sldId id="276" r:id="rId12"/>
    <p:sldId id="280" r:id="rId13"/>
    <p:sldId id="281" r:id="rId14"/>
    <p:sldId id="283" r:id="rId15"/>
    <p:sldId id="284" r:id="rId16"/>
    <p:sldId id="285" r:id="rId17"/>
    <p:sldId id="286" r:id="rId18"/>
  </p:sldIdLst>
  <p:sldSz cx="9144000" cy="6858000" type="screen4x3"/>
  <p:notesSz cx="7099300" cy="10234613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8346DCA-BBFB-4998-A0D3-26020B5EC46A}">
          <p14:sldIdLst>
            <p14:sldId id="256"/>
            <p14:sldId id="259"/>
            <p14:sldId id="288"/>
            <p14:sldId id="279"/>
            <p14:sldId id="278"/>
            <p14:sldId id="282"/>
            <p14:sldId id="287"/>
            <p14:sldId id="276"/>
          </p14:sldIdLst>
        </p14:section>
        <p14:section name="client" id="{5B7295FC-1E33-4D75-BDFA-AFA99E571C02}">
          <p14:sldIdLst>
            <p14:sldId id="280"/>
          </p14:sldIdLst>
        </p14:section>
        <p14:section name="server" id="{954A844C-A9D1-4B83-BE52-6805BFAB7FCF}">
          <p14:sldIdLst>
            <p14:sldId id="281"/>
          </p14:sldIdLst>
        </p14:section>
        <p14:section name="Lina" id="{72D79E4A-07D6-4328-9551-E98B3EA03DA9}">
          <p14:sldIdLst>
            <p14:sldId id="283"/>
          </p14:sldIdLst>
        </p14:section>
        <p14:section name="Anisja" id="{81E628CB-3F0B-4643-8467-9B4FAF75268D}">
          <p14:sldIdLst>
            <p14:sldId id="284"/>
          </p14:sldIdLst>
        </p14:section>
        <p14:section name="Riccardo" id="{4BA808C5-D97A-4D02-B8E7-48D669D7485C}">
          <p14:sldIdLst>
            <p14:sldId id="285"/>
          </p14:sldIdLst>
        </p14:section>
        <p14:section name="Dominique" id="{C479AC26-36E9-45EA-85ED-23F82C7514DE}">
          <p14:sldIdLst>
            <p14:sldId id="28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3929">
          <p15:clr>
            <a:srgbClr val="A4A3A4"/>
          </p15:clr>
        </p15:guide>
        <p15:guide id="2" orient="horz" pos="255">
          <p15:clr>
            <a:srgbClr val="A4A3A4"/>
          </p15:clr>
        </p15:guide>
        <p15:guide id="3" orient="horz" pos="958">
          <p15:clr>
            <a:srgbClr val="A4A3A4"/>
          </p15:clr>
        </p15:guide>
        <p15:guide id="4" orient="horz" pos="4065">
          <p15:clr>
            <a:srgbClr val="A4A3A4"/>
          </p15:clr>
        </p15:guide>
        <p15:guide id="5" orient="horz" pos="4110">
          <p15:clr>
            <a:srgbClr val="A4A3A4"/>
          </p15:clr>
        </p15:guide>
        <p15:guide id="6" orient="horz" pos="142">
          <p15:clr>
            <a:srgbClr val="A4A3A4"/>
          </p15:clr>
        </p15:guide>
        <p15:guide id="7" orient="horz" pos="4178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D7D2"/>
    <a:srgbClr val="FFFFFF"/>
    <a:srgbClr val="000000"/>
    <a:srgbClr val="006E6E"/>
    <a:srgbClr val="BEC3C8"/>
    <a:srgbClr val="EB829B"/>
    <a:srgbClr val="D20537"/>
    <a:srgbClr val="8C9196"/>
    <a:srgbClr val="2D373C"/>
    <a:srgbClr val="1EA5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8702C-BA46-4AEE-B36F-8FD78AD4C41C}" v="86" dt="2024-03-13T11:15:38.433"/>
  </p1510:revLst>
</p1510:revInfo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ittlere Formatvorlage 3 - Akz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1" autoAdjust="0"/>
    <p:restoredTop sz="94660"/>
  </p:normalViewPr>
  <p:slideViewPr>
    <p:cSldViewPr showGuides="1">
      <p:cViewPr varScale="1">
        <p:scale>
          <a:sx n="78" d="100"/>
          <a:sy n="78" d="100"/>
        </p:scale>
        <p:origin x="1733" y="62"/>
      </p:cViewPr>
      <p:guideLst>
        <p:guide orient="horz" pos="3929"/>
        <p:guide orient="horz" pos="255"/>
        <p:guide orient="horz" pos="958"/>
        <p:guide orient="horz" pos="4065"/>
        <p:guide orient="horz" pos="4110"/>
        <p:guide orient="horz" pos="142"/>
        <p:guide orient="horz" pos="4178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ableStyles" Target="tableStyle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484FEB8E-57CB-43C0-BEF7-4F4116A5252C}" type="datetimeFigureOut">
              <a:rPr lang="de-CH" smtClean="0"/>
              <a:t>13.03.2024</a:t>
            </a:fld>
            <a:endParaRPr lang="de-CH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CH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CH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CH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DA53D58F-CC03-47C4-AC79-D3C984A61519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667838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53D58F-CC03-47C4-AC79-D3C984A61519}" type="slidenum">
              <a:rPr lang="de-CH" smtClean="0"/>
              <a:t>7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7308214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w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804A-DE6C-7A7F-9276-AC902145F1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222806-EBD8-12E1-9D67-E2259E9050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ECA326-3F09-5312-AE0E-EEFBF4DCC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260CD9-210B-E38F-ECE0-6E3503954D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7ED6AC-7BFD-CAFB-E8B1-9D2E3DF07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579030327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370DE-668E-ACD4-990C-C53048607D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C11E7A-9A04-D45D-936E-DBCEC2B334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273879-242B-944E-01E9-D939F5F998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4F0D94-21A9-1665-9F37-1E4FFE418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4DD3AF-D70A-B9ED-2DEC-2ABD4CC81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29503165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6C8BDBF-BB01-CB50-452B-775217CA78F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BAB8B2-775A-FAF7-CAD6-325097C898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0A44E7-84EE-6533-9754-D1DD7AA72E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4BF816-C04D-C022-3F40-5421CD6A0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B38F-BC6B-AA67-637F-676F03FDA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888593849"/>
      </p:ext>
    </p:extLst>
  </p:cSld>
  <p:clrMapOvr>
    <a:masterClrMapping/>
  </p:clrMapOvr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Bild (Vollfläch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9144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4606703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folie mit 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/>
          <p:cNvSpPr/>
          <p:nvPr userDrawn="1"/>
        </p:nvSpPr>
        <p:spPr>
          <a:xfrm>
            <a:off x="0" y="225425"/>
            <a:ext cx="8928100" cy="27717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dirty="0" err="1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971550" y="1376363"/>
            <a:ext cx="7772400" cy="1044526"/>
          </a:xfrm>
        </p:spPr>
        <p:txBody>
          <a:bodyPr/>
          <a:lstStyle>
            <a:lvl1pPr>
              <a:lnSpc>
                <a:spcPts val="4000"/>
              </a:lnSpc>
              <a:defRPr sz="3600"/>
            </a:lvl1pPr>
          </a:lstStyle>
          <a:p>
            <a:r>
              <a:rPr lang="en-US"/>
              <a:t>Click to edit Master title style</a:t>
            </a:r>
            <a:endParaRPr lang="de-CH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971550" y="2564904"/>
            <a:ext cx="6800850" cy="324036"/>
          </a:xfrm>
        </p:spPr>
        <p:txBody>
          <a:bodyPr/>
          <a:lstStyle>
            <a:lvl1pPr marL="0" indent="0" algn="l">
              <a:buNone/>
              <a:defRPr sz="14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CH" dirty="0"/>
              <a:t>Autor, DD.MM.YY</a:t>
            </a:r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51" y="382946"/>
            <a:ext cx="1628546" cy="568757"/>
          </a:xfrm>
          <a:prstGeom prst="rect">
            <a:avLst/>
          </a:prstGeom>
        </p:spPr>
      </p:pic>
      <p:sp>
        <p:nvSpPr>
          <p:cNvPr id="12" name="Bildplatzhalter 11"/>
          <p:cNvSpPr>
            <a:spLocks noGrp="1"/>
          </p:cNvSpPr>
          <p:nvPr>
            <p:ph type="pic" sz="quarter" idx="10"/>
          </p:nvPr>
        </p:nvSpPr>
        <p:spPr>
          <a:xfrm>
            <a:off x="215900" y="2997200"/>
            <a:ext cx="8712200" cy="3635375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432409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mit Le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6192838" cy="3960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6767513" y="1520825"/>
            <a:ext cx="1944687" cy="471646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51534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799" y="1520824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8" name="Bildplatzhalter 6"/>
          <p:cNvSpPr>
            <a:spLocks noGrp="1"/>
          </p:cNvSpPr>
          <p:nvPr>
            <p:ph type="pic" sz="quarter" idx="14"/>
          </p:nvPr>
        </p:nvSpPr>
        <p:spPr>
          <a:xfrm>
            <a:off x="4643437" y="1520825"/>
            <a:ext cx="4068763" cy="259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0" name="Textplatzhalter 8"/>
          <p:cNvSpPr>
            <a:spLocks noGrp="1"/>
          </p:cNvSpPr>
          <p:nvPr>
            <p:ph type="body" sz="quarter" idx="16"/>
          </p:nvPr>
        </p:nvSpPr>
        <p:spPr>
          <a:xfrm>
            <a:off x="4643437" y="4221088"/>
            <a:ext cx="4068763" cy="1836180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063590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CH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1520824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5"/>
          </p:nvPr>
        </p:nvSpPr>
        <p:spPr>
          <a:xfrm>
            <a:off x="431800" y="4901714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1" name="Bildplatzhalter 6"/>
          <p:cNvSpPr>
            <a:spLocks noGrp="1"/>
          </p:cNvSpPr>
          <p:nvPr>
            <p:ph type="pic" sz="quarter" idx="16"/>
          </p:nvPr>
        </p:nvSpPr>
        <p:spPr>
          <a:xfrm>
            <a:off x="3240088" y="1520825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2" name="Textplatzhalter 8"/>
          <p:cNvSpPr>
            <a:spLocks noGrp="1"/>
          </p:cNvSpPr>
          <p:nvPr>
            <p:ph type="body" sz="quarter" idx="17"/>
          </p:nvPr>
        </p:nvSpPr>
        <p:spPr>
          <a:xfrm>
            <a:off x="3240088" y="4901715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  <p:sp>
        <p:nvSpPr>
          <p:cNvPr id="13" name="Bildplatzhalter 6"/>
          <p:cNvSpPr>
            <a:spLocks noGrp="1"/>
          </p:cNvSpPr>
          <p:nvPr>
            <p:ph type="pic" sz="quarter" idx="18"/>
          </p:nvPr>
        </p:nvSpPr>
        <p:spPr>
          <a:xfrm>
            <a:off x="6048374" y="1524273"/>
            <a:ext cx="2663826" cy="3276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/>
          </a:p>
        </p:txBody>
      </p:sp>
      <p:sp>
        <p:nvSpPr>
          <p:cNvPr id="14" name="Textplatzhalter 8"/>
          <p:cNvSpPr>
            <a:spLocks noGrp="1"/>
          </p:cNvSpPr>
          <p:nvPr>
            <p:ph type="body" sz="quarter" idx="19"/>
          </p:nvPr>
        </p:nvSpPr>
        <p:spPr>
          <a:xfrm>
            <a:off x="6048374" y="4905163"/>
            <a:ext cx="2663825" cy="1155553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650543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ld (gros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3"/>
          </p:nvPr>
        </p:nvSpPr>
        <p:spPr>
          <a:xfrm>
            <a:off x="431800" y="404813"/>
            <a:ext cx="8280400" cy="5112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de-CH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4"/>
          </p:nvPr>
        </p:nvSpPr>
        <p:spPr>
          <a:xfrm>
            <a:off x="431801" y="5625244"/>
            <a:ext cx="8280400" cy="612044"/>
          </a:xfrm>
        </p:spPr>
        <p:txBody>
          <a:bodyPr/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0012460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431B21-02C2-BA3A-CF2C-9C355ABF0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3B2F00-A89C-5153-5DB5-D928717B8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857E8-24EB-E3B2-ABDD-A463ACFEE3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5A9AB4-B9D0-0405-98F3-015F0CAEF1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E6E953-8D56-D194-57C3-7CAB8C27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323374992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8EF2B5-58C9-190D-4056-41A609A07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244E8B-6221-26A4-F24D-44F4691AED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EDC3C-6848-CA52-34CB-A6A737D640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8EB941-14B0-9C2F-4BF3-C6F46E27CC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11F842-9FBF-4BE9-46A3-2025938F1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874245642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FAB03-B596-C968-BA1E-497A787689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B0D6B6-7606-9E0C-1A46-3D8C17D9C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E8A508-5842-8F6A-BA7B-7BB742DEC5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7583A5-C65E-2396-5BD0-6C374CC00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B083F-AB55-C533-30B4-34E15EF98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574E9F-2D98-372B-9455-52C273A57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511848985"/>
      </p:ext>
    </p:extLst>
  </p:cSld>
  <p:clrMapOvr>
    <a:masterClrMapping/>
  </p:clrMapOvr>
  <p:hf hdr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58648-DF7F-39B2-212E-D711BAC48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CFB1EB-1AE6-FB5F-6EE7-83869E9CEB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469ED-F40E-B016-3B61-28714BFE0F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AC3E6D4-6CD2-B63F-AD7C-2BC2E69E00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0F733B-8800-173A-784E-BC90487D734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154725-D5BB-32FB-4A97-4D1A3C392E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C850AB7-0215-541E-BCD6-78A0B3F36A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1C75FC6-AD2D-EDCD-3AE3-22476F9644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676236914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A5A06-E2C1-9F83-DA90-674626903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C9BC02-D95E-EF4D-8269-C2B13A68F8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7F70DC-11BD-9EB5-7D10-15065EC1E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4316CD-1EB0-335F-32F6-ED9954918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410767663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1369F00-DD1D-E7E4-939D-4771F2099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7FD481-5846-3FC1-4AE3-4EFA727CA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178E36-E9B9-0BB6-424C-0CFA213D6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703561388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E7A856-00DF-4E95-6167-4EB3B1FB09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64D559-3CBA-D372-0CCE-83A741D153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F9E439-09DF-1B62-AD20-CE3FC78526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1757852-157B-D51F-D5E0-2BBF9EE45E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2AEDC3-AF3D-CEED-B1DB-996A7248A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A64966-5DF3-C263-7A0F-55F0CD3F9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3438629735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092DF-992C-237F-B954-13D06EC48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BCCA40-7018-422F-B8AA-614E9ADA91C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32FB7B-69C9-408E-B781-0810FCAF2E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A232E5-01A9-A985-5235-24F8CCB01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13EAF8-6104-15FF-5C2B-E855D4198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022593-0188-62E3-846A-C6E5379166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294603409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CD7137B-155F-2237-D788-26BED23621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6C406D-C6B9-5957-A084-FA012EC11C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173BB7-5D63-B5BF-D85C-023916831A4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de-CH"/>
              <a:t>Titel Vortrag, Autor, DD.MM.YY  </a:t>
            </a:r>
            <a:endParaRPr lang="de-CH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5714F4-E3B7-3C50-0CC4-9B8D0B2A37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pPr algn="r"/>
            <a:r>
              <a:rPr lang="de-CH"/>
              <a:t>Universität Basel</a:t>
            </a:r>
            <a:endParaRPr lang="de-CH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0C538-3ACE-9B02-3102-1D47CC2BA9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3811826-9277-4232-A2B5-17D05DFC7392}" type="slidenum">
              <a:rPr lang="de-CH" smtClean="0"/>
              <a:pPr/>
              <a:t>‹#›</a:t>
            </a:fld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2518804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  <p:sldLayoutId id="2147483674" r:id="rId12"/>
    <p:sldLayoutId id="2147483656" r:id="rId13"/>
    <p:sldLayoutId id="2147483657" r:id="rId14"/>
    <p:sldLayoutId id="2147483658" r:id="rId15"/>
    <p:sldLayoutId id="2147483659" r:id="rId16"/>
    <p:sldLayoutId id="2147483660" r:id="rId17"/>
  </p:sldLayoutIdLst>
  <p:hf hdr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10.xml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4.png"/><Relationship Id="rId4" Type="http://schemas.openxmlformats.org/officeDocument/2006/relationships/slide" Target="slide9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13" Type="http://schemas.openxmlformats.org/officeDocument/2006/relationships/slide" Target="slide12.xml"/><Relationship Id="rId3" Type="http://schemas.openxmlformats.org/officeDocument/2006/relationships/image" Target="../media/image9.png"/><Relationship Id="rId7" Type="http://schemas.openxmlformats.org/officeDocument/2006/relationships/image" Target="../media/image11.jpeg"/><Relationship Id="rId12" Type="http://schemas.openxmlformats.org/officeDocument/2006/relationships/image" Target="../media/image14.png"/><Relationship Id="rId17" Type="http://schemas.openxmlformats.org/officeDocument/2006/relationships/image" Target="../media/image150.png"/><Relationship Id="rId2" Type="http://schemas.openxmlformats.org/officeDocument/2006/relationships/image" Target="../media/image8.jpeg"/><Relationship Id="rId16" Type="http://schemas.openxmlformats.org/officeDocument/2006/relationships/slide" Target="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11" Type="http://schemas.openxmlformats.org/officeDocument/2006/relationships/image" Target="../media/image130.png"/><Relationship Id="rId5" Type="http://schemas.openxmlformats.org/officeDocument/2006/relationships/image" Target="../media/image90.png"/><Relationship Id="rId15" Type="http://schemas.openxmlformats.org/officeDocument/2006/relationships/image" Target="../media/image15.png"/><Relationship Id="rId10" Type="http://schemas.openxmlformats.org/officeDocument/2006/relationships/slide" Target="slide11.xml"/><Relationship Id="rId4" Type="http://schemas.openxmlformats.org/officeDocument/2006/relationships/slide" Target="slide13.xml"/><Relationship Id="rId9" Type="http://schemas.openxmlformats.org/officeDocument/2006/relationships/image" Target="../media/image13.png"/><Relationship Id="rId14" Type="http://schemas.openxmlformats.org/officeDocument/2006/relationships/image" Target="../media/image14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96FD23A-D8DB-AF1C-B859-415A8DB21152}"/>
              </a:ext>
            </a:extLst>
          </p:cNvPr>
          <p:cNvSpPr/>
          <p:nvPr/>
        </p:nvSpPr>
        <p:spPr>
          <a:xfrm>
            <a:off x="0" y="404664"/>
            <a:ext cx="8001000" cy="518457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CH" b="0" dirty="0"/>
              <a:t>Kniffeliger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CH" dirty="0" err="1"/>
              <a:t>Anisja</a:t>
            </a:r>
            <a:r>
              <a:rPr lang="de-CH" dirty="0"/>
              <a:t>, Dominique, Lina, Riccardo</a:t>
            </a:r>
          </a:p>
        </p:txBody>
      </p:sp>
    </p:spTree>
    <p:extLst>
      <p:ext uri="{BB962C8B-B14F-4D97-AF65-F5344CB8AC3E}">
        <p14:creationId xmlns:p14="http://schemas.microsoft.com/office/powerpoint/2010/main" val="96454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B1BBAF-4C99-8947-C775-78411EA735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614858"/>
            <a:ext cx="3655318" cy="5628283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Server</a:t>
            </a:r>
          </a:p>
          <a:p>
            <a:pPr>
              <a:buFontTx/>
              <a:buChar char="-"/>
            </a:pPr>
            <a:r>
              <a:rPr lang="en-GB" dirty="0" err="1"/>
              <a:t>Kennt</a:t>
            </a:r>
            <a:r>
              <a:rPr lang="en-GB" dirty="0"/>
              <a:t> und </a:t>
            </a:r>
            <a:r>
              <a:rPr lang="en-GB" dirty="0" err="1"/>
              <a:t>erzwingt</a:t>
            </a:r>
            <a:r>
              <a:rPr lang="en-GB" dirty="0"/>
              <a:t> den </a:t>
            </a:r>
            <a:r>
              <a:rPr lang="en-GB" dirty="0" err="1"/>
              <a:t>Spielstatus</a:t>
            </a:r>
            <a:r>
              <a:rPr lang="en-GB" dirty="0"/>
              <a:t> </a:t>
            </a:r>
          </a:p>
          <a:p>
            <a:pPr>
              <a:buFontTx/>
              <a:buChar char="-"/>
            </a:pPr>
            <a:r>
              <a:rPr lang="en-GB" dirty="0" err="1"/>
              <a:t>Generiert</a:t>
            </a:r>
            <a:r>
              <a:rPr lang="en-GB" dirty="0"/>
              <a:t> die </a:t>
            </a:r>
            <a:r>
              <a:rPr lang="en-GB" dirty="0" err="1"/>
              <a:t>Würfelzahlen</a:t>
            </a:r>
            <a:r>
              <a:rPr lang="en-GB" dirty="0"/>
              <a:t> und </a:t>
            </a:r>
            <a:r>
              <a:rPr lang="en-GB" dirty="0" err="1"/>
              <a:t>sendet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den Client</a:t>
            </a:r>
          </a:p>
          <a:p>
            <a:pPr>
              <a:buFontTx/>
              <a:buChar char="-"/>
            </a:pPr>
            <a:r>
              <a:rPr lang="en-GB" dirty="0" err="1"/>
              <a:t>Setzt</a:t>
            </a:r>
            <a:r>
              <a:rPr lang="en-GB" dirty="0"/>
              <a:t> die </a:t>
            </a:r>
            <a:r>
              <a:rPr lang="en-GB" dirty="0" err="1"/>
              <a:t>Spiellogik</a:t>
            </a:r>
            <a:r>
              <a:rPr lang="en-GB" dirty="0"/>
              <a:t> um und </a:t>
            </a:r>
            <a:r>
              <a:rPr lang="en-GB" dirty="0" err="1"/>
              <a:t>erzwingt</a:t>
            </a:r>
            <a:r>
              <a:rPr lang="en-GB" dirty="0"/>
              <a:t> </a:t>
            </a:r>
            <a:r>
              <a:rPr lang="en-GB" dirty="0" err="1"/>
              <a:t>sie</a:t>
            </a:r>
            <a:r>
              <a:rPr lang="en-GB" dirty="0"/>
              <a:t> </a:t>
            </a:r>
          </a:p>
          <a:p>
            <a:pPr>
              <a:buFontTx/>
              <a:buChar char="-"/>
            </a:pPr>
            <a:r>
              <a:rPr lang="en-GB" dirty="0" err="1"/>
              <a:t>Kann</a:t>
            </a:r>
            <a:r>
              <a:rPr lang="en-GB" dirty="0"/>
              <a:t> das Spiel </a:t>
            </a:r>
            <a:r>
              <a:rPr lang="en-GB" dirty="0" err="1"/>
              <a:t>beenden</a:t>
            </a:r>
            <a:endParaRPr lang="en-GB" dirty="0"/>
          </a:p>
          <a:p>
            <a:pPr marL="0" indent="0">
              <a:buNone/>
            </a:pP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229374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61DFB2-B14D-0AE1-5DF1-A0A990A26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0072" y="2204864"/>
            <a:ext cx="3492128" cy="4032424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Präsentationen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Netzwerk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GUI</a:t>
            </a:r>
          </a:p>
        </p:txBody>
      </p:sp>
    </p:spTree>
    <p:extLst>
      <p:ext uri="{BB962C8B-B14F-4D97-AF65-F5344CB8AC3E}">
        <p14:creationId xmlns:p14="http://schemas.microsoft.com/office/powerpoint/2010/main" val="29318894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E05973-4740-CB91-BFB2-187C9B1591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56176" y="1988840"/>
            <a:ext cx="2844056" cy="4212406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Planung</a:t>
            </a:r>
            <a:r>
              <a:rPr lang="en-GB" dirty="0"/>
              <a:t> und </a:t>
            </a:r>
            <a:r>
              <a:rPr lang="en-GB" dirty="0" err="1"/>
              <a:t>Dokumentation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Spiellogik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Design/</a:t>
            </a:r>
            <a:r>
              <a:rPr lang="en-GB" dirty="0" err="1"/>
              <a:t>Zeichnungen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Unit Tests</a:t>
            </a:r>
          </a:p>
          <a:p>
            <a:pPr marL="0" indent="0">
              <a:buNone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7267109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0878B-3736-1D22-BA29-DDCE91A4C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2564904"/>
            <a:ext cx="3276104" cy="3816400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Spiellogik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Unit Tests</a:t>
            </a:r>
          </a:p>
          <a:p>
            <a:pPr>
              <a:buFontTx/>
              <a:buChar char="-"/>
            </a:pPr>
            <a:r>
              <a:rPr lang="en-GB" dirty="0"/>
              <a:t>Police officer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4296158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5FE227-0CD4-F48F-1019-A792BD9A3D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2204864"/>
            <a:ext cx="3131888" cy="4032424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Netzwerk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GUI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30717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A315A44F-1425-D62B-F240-7241BC4CE21B}"/>
              </a:ext>
            </a:extLst>
          </p:cNvPr>
          <p:cNvSpPr/>
          <p:nvPr/>
        </p:nvSpPr>
        <p:spPr>
          <a:xfrm>
            <a:off x="-36512" y="562432"/>
            <a:ext cx="4248472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 dirty="0"/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D4BF9BCD-A8B2-0564-9B96-BD8EBCE31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Mockup</a:t>
            </a:r>
            <a:r>
              <a:rPr lang="en-GB" dirty="0"/>
              <a:t>/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CH" dirty="0"/>
              <a:t> </a:t>
            </a:r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811826-9277-4232-A2B5-17D05DFC7392}" type="slidenum">
              <a:rPr lang="de-CH" smtClean="0"/>
              <a:pPr/>
              <a:t>2</a:t>
            </a:fld>
            <a:endParaRPr lang="de-CH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4B3211-D219-EEA1-9A21-1522B8215B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72" y="1548139"/>
            <a:ext cx="8676456" cy="5173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2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D30B9A1-C07B-D2F1-1143-2A586B8CA792}"/>
              </a:ext>
            </a:extLst>
          </p:cNvPr>
          <p:cNvSpPr/>
          <p:nvPr/>
        </p:nvSpPr>
        <p:spPr>
          <a:xfrm>
            <a:off x="-35416" y="551136"/>
            <a:ext cx="3779912" cy="953541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F693E-26F8-3FE8-96D6-0EF5DBB894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Neue </a:t>
            </a:r>
            <a:r>
              <a:rPr lang="en-GB" dirty="0" err="1"/>
              <a:t>Regeln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AE2E6-658C-96F1-1F62-A0637C0243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7"/>
            <a:ext cx="7886700" cy="375607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 err="1"/>
              <a:t>Eintrag</a:t>
            </a:r>
            <a:r>
              <a:rPr lang="en-GB" dirty="0"/>
              <a:t> </a:t>
            </a:r>
            <a:r>
              <a:rPr lang="en-GB" dirty="0" err="1"/>
              <a:t>klauen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einfrieren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Kombination</a:t>
            </a:r>
            <a:r>
              <a:rPr lang="en-GB" dirty="0"/>
              <a:t> </a:t>
            </a:r>
            <a:r>
              <a:rPr lang="en-GB" dirty="0" err="1"/>
              <a:t>löschen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Punkteblätter</a:t>
            </a:r>
            <a:r>
              <a:rPr lang="en-GB" dirty="0"/>
              <a:t> um </a:t>
            </a:r>
            <a:r>
              <a:rPr lang="en-GB" dirty="0" err="1"/>
              <a:t>eine</a:t>
            </a:r>
            <a:r>
              <a:rPr lang="en-GB" dirty="0"/>
              <a:t> Person </a:t>
            </a:r>
            <a:r>
              <a:rPr lang="en-GB" dirty="0" err="1"/>
              <a:t>rotieren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Punkteblatt</a:t>
            </a:r>
            <a:r>
              <a:rPr lang="en-GB" dirty="0"/>
              <a:t> </a:t>
            </a:r>
            <a:r>
              <a:rPr lang="en-GB" dirty="0" err="1"/>
              <a:t>mit</a:t>
            </a:r>
            <a:r>
              <a:rPr lang="en-GB" dirty="0"/>
              <a:t> </a:t>
            </a:r>
            <a:r>
              <a:rPr lang="en-GB" dirty="0" err="1"/>
              <a:t>einer</a:t>
            </a:r>
            <a:r>
              <a:rPr lang="en-GB" dirty="0"/>
              <a:t> </a:t>
            </a:r>
            <a:r>
              <a:rPr lang="en-GB" dirty="0" err="1"/>
              <a:t>anderen</a:t>
            </a:r>
            <a:r>
              <a:rPr lang="en-GB" dirty="0"/>
              <a:t> Person </a:t>
            </a:r>
            <a:r>
              <a:rPr lang="en-GB" dirty="0" err="1"/>
              <a:t>tauschen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Alle </a:t>
            </a:r>
            <a:r>
              <a:rPr lang="en-GB" dirty="0" err="1"/>
              <a:t>fünf</a:t>
            </a:r>
            <a:r>
              <a:rPr lang="en-GB" dirty="0"/>
              <a:t> </a:t>
            </a:r>
            <a:r>
              <a:rPr lang="en-GB" dirty="0" err="1"/>
              <a:t>Boni</a:t>
            </a:r>
            <a:r>
              <a:rPr lang="en-GB" dirty="0"/>
              <a:t> auf </a:t>
            </a:r>
            <a:r>
              <a:rPr lang="en-GB" dirty="0" err="1"/>
              <a:t>einmal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4110AA-3147-E201-F7CD-54147079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8144" y="551136"/>
            <a:ext cx="2393208" cy="318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8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 descr="A computer with a screen open&#10;&#10;Description automatically generated with medium confidence">
            <a:extLst>
              <a:ext uri="{FF2B5EF4-FFF2-40B4-BE49-F238E27FC236}">
                <a16:creationId xmlns:a16="http://schemas.microsoft.com/office/drawing/2014/main" id="{7C1CE892-C384-F691-955B-B7DBE2DAF0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08" y="3645503"/>
            <a:ext cx="3943607" cy="3154115"/>
          </a:xfr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1" name="Section Zoom 20">
                <a:extLst>
                  <a:ext uri="{FF2B5EF4-FFF2-40B4-BE49-F238E27FC236}">
                    <a16:creationId xmlns:a16="http://schemas.microsoft.com/office/drawing/2014/main" id="{172F0FC0-5DC7-09B7-71A7-E6FDB71877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077698660"/>
                  </p:ext>
                </p:extLst>
              </p:nvPr>
            </p:nvGraphicFramePr>
            <p:xfrm>
              <a:off x="62008" y="3297907"/>
              <a:ext cx="4693459" cy="3520094"/>
            </p:xfrm>
            <a:graphic>
              <a:graphicData uri="http://schemas.microsoft.com/office/powerpoint/2016/sectionzoom">
                <psez:sectionZm>
                  <psez:sectionZmObj sectionId="{5B7295FC-1E33-4D75-BDFA-AFA99E571C02}">
                    <psez:zmPr id="{E7CCD2EB-B362-45CC-B992-FB40A1F7BEAD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3459" cy="3520094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1" name="Section Zoom 20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172F0FC0-5DC7-09B7-71A7-E6FDB71877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2008" y="3297907"/>
                <a:ext cx="4693459" cy="3520094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Rectangle 23">
            <a:extLst>
              <a:ext uri="{FF2B5EF4-FFF2-40B4-BE49-F238E27FC236}">
                <a16:creationId xmlns:a16="http://schemas.microsoft.com/office/drawing/2014/main" id="{7369FE29-DEF2-13F8-DE80-C0BCFF089498}"/>
              </a:ext>
            </a:extLst>
          </p:cNvPr>
          <p:cNvSpPr/>
          <p:nvPr/>
        </p:nvSpPr>
        <p:spPr>
          <a:xfrm>
            <a:off x="0" y="548680"/>
            <a:ext cx="3563888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912E4D9-8C0A-D7AE-D71C-F85AAF146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Server/Client</a:t>
            </a:r>
            <a:endParaRPr lang="en-DE" dirty="0"/>
          </a:p>
        </p:txBody>
      </p:sp>
      <p:pic>
        <p:nvPicPr>
          <p:cNvPr id="14" name="Picture 13" descr="A pink computer tower with many drawers&#10;&#10;Description automatically generated">
            <a:extLst>
              <a:ext uri="{FF2B5EF4-FFF2-40B4-BE49-F238E27FC236}">
                <a16:creationId xmlns:a16="http://schemas.microsoft.com/office/drawing/2014/main" id="{F4860CFB-9455-5912-527A-498546C68D8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0370" y="-99392"/>
            <a:ext cx="3237355" cy="404694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694FB21-F168-F874-4BEC-9C52CA5C4874}"/>
              </a:ext>
            </a:extLst>
          </p:cNvPr>
          <p:cNvCxnSpPr>
            <a:cxnSpLocks/>
          </p:cNvCxnSpPr>
          <p:nvPr/>
        </p:nvCxnSpPr>
        <p:spPr>
          <a:xfrm flipV="1">
            <a:off x="3984242" y="2773648"/>
            <a:ext cx="587757" cy="5044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CB68D46B-FCED-3800-8334-998E3F9EA83D}"/>
              </a:ext>
            </a:extLst>
          </p:cNvPr>
          <p:cNvCxnSpPr>
            <a:cxnSpLocks/>
          </p:cNvCxnSpPr>
          <p:nvPr/>
        </p:nvCxnSpPr>
        <p:spPr>
          <a:xfrm flipH="1">
            <a:off x="4114137" y="2924944"/>
            <a:ext cx="554942" cy="5040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3" name="Section Zoom 22">
                <a:extLst>
                  <a:ext uri="{FF2B5EF4-FFF2-40B4-BE49-F238E27FC236}">
                    <a16:creationId xmlns:a16="http://schemas.microsoft.com/office/drawing/2014/main" id="{E61A5067-1561-3E54-45F9-E96D33DCE5C2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43244965"/>
                  </p:ext>
                </p:extLst>
              </p:nvPr>
            </p:nvGraphicFramePr>
            <p:xfrm>
              <a:off x="4062351" y="128117"/>
              <a:ext cx="4693459" cy="3520095"/>
            </p:xfrm>
            <a:graphic>
              <a:graphicData uri="http://schemas.microsoft.com/office/powerpoint/2016/sectionzoom">
                <psez:sectionZm>
                  <psez:sectionZmObj sectionId="{954A844C-A9D1-4B83-BE52-6805BFAB7FCF}">
                    <psez:zmPr id="{D28FD692-4B54-40E9-9C6D-406F45D03D33}" transitionDur="1000" showBg="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4693459" cy="35200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3" name="Section Zoom 22">
                <a:hlinkClick r:id="rId8" action="ppaction://hlinksldjump"/>
                <a:extLst>
                  <a:ext uri="{FF2B5EF4-FFF2-40B4-BE49-F238E27FC236}">
                    <a16:creationId xmlns:a16="http://schemas.microsoft.com/office/drawing/2014/main" id="{E61A5067-1561-3E54-45F9-E96D33DCE5C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062351" y="128117"/>
                <a:ext cx="4693459" cy="3520095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215820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7C55B3C-CE32-8195-9EEE-EE56DA245758}"/>
              </a:ext>
            </a:extLst>
          </p:cNvPr>
          <p:cNvSpPr/>
          <p:nvPr/>
        </p:nvSpPr>
        <p:spPr>
          <a:xfrm>
            <a:off x="0" y="620688"/>
            <a:ext cx="3779912" cy="792088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D3A976-F68A-1291-6D55-DCE136B1B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Anforderungen</a:t>
            </a:r>
            <a:endParaRPr lang="en-DE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1AC2A2-FC7D-C142-DB1E-F990755D2A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420887"/>
            <a:ext cx="7886700" cy="3756075"/>
          </a:xfrm>
        </p:spPr>
        <p:txBody>
          <a:bodyPr/>
          <a:lstStyle/>
          <a:p>
            <a:pPr>
              <a:buFontTx/>
              <a:buChar char="-"/>
            </a:pPr>
            <a:r>
              <a:rPr lang="en-GB" dirty="0"/>
              <a:t>Das GUI </a:t>
            </a:r>
            <a:r>
              <a:rPr lang="en-GB" dirty="0" err="1"/>
              <a:t>enthält</a:t>
            </a:r>
            <a:r>
              <a:rPr lang="en-GB" dirty="0"/>
              <a:t> die </a:t>
            </a:r>
            <a:r>
              <a:rPr lang="en-GB" dirty="0" err="1"/>
              <a:t>wichtigen</a:t>
            </a:r>
            <a:r>
              <a:rPr lang="en-GB" dirty="0"/>
              <a:t> </a:t>
            </a:r>
            <a:r>
              <a:rPr lang="en-GB" dirty="0" err="1"/>
              <a:t>Aspekte</a:t>
            </a:r>
            <a:r>
              <a:rPr lang="en-GB" dirty="0"/>
              <a:t> </a:t>
            </a:r>
            <a:r>
              <a:rPr lang="en-GB" dirty="0" err="1"/>
              <a:t>aus</a:t>
            </a:r>
            <a:r>
              <a:rPr lang="en-GB" dirty="0"/>
              <a:t> </a:t>
            </a:r>
            <a:r>
              <a:rPr lang="en-GB" dirty="0" err="1"/>
              <a:t>dem</a:t>
            </a:r>
            <a:r>
              <a:rPr lang="en-GB" dirty="0"/>
              <a:t> </a:t>
            </a:r>
            <a:r>
              <a:rPr lang="en-GB" dirty="0" err="1"/>
              <a:t>Mockup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Die </a:t>
            </a:r>
            <a:r>
              <a:rPr lang="en-GB" dirty="0" err="1"/>
              <a:t>Regeln</a:t>
            </a:r>
            <a:r>
              <a:rPr lang="en-GB" dirty="0"/>
              <a:t> </a:t>
            </a:r>
            <a:r>
              <a:rPr lang="en-GB" dirty="0" err="1"/>
              <a:t>werden</a:t>
            </a:r>
            <a:r>
              <a:rPr lang="en-GB" dirty="0"/>
              <a:t> </a:t>
            </a:r>
            <a:r>
              <a:rPr lang="en-GB" dirty="0" err="1"/>
              <a:t>erzwungen</a:t>
            </a:r>
            <a:r>
              <a:rPr lang="en-GB" dirty="0"/>
              <a:t> </a:t>
            </a:r>
            <a:r>
              <a:rPr lang="en-GB" dirty="0" err="1"/>
              <a:t>wie</a:t>
            </a:r>
            <a:r>
              <a:rPr lang="en-GB" dirty="0"/>
              <a:t> </a:t>
            </a:r>
            <a:r>
              <a:rPr lang="en-GB" dirty="0" err="1"/>
              <a:t>erklärt</a:t>
            </a:r>
            <a:endParaRPr lang="en-GB" dirty="0"/>
          </a:p>
          <a:p>
            <a:pPr>
              <a:buFontTx/>
              <a:buChar char="-"/>
            </a:pPr>
            <a:r>
              <a:rPr lang="en-GB" dirty="0"/>
              <a:t>Server/Client </a:t>
            </a:r>
            <a:r>
              <a:rPr lang="en-GB" dirty="0" err="1"/>
              <a:t>können</a:t>
            </a:r>
            <a:r>
              <a:rPr lang="en-GB" dirty="0"/>
              <a:t> die </a:t>
            </a:r>
            <a:r>
              <a:rPr lang="en-GB" dirty="0" err="1"/>
              <a:t>spezifizierten</a:t>
            </a:r>
            <a:r>
              <a:rPr lang="en-GB" dirty="0"/>
              <a:t> </a:t>
            </a:r>
            <a:r>
              <a:rPr lang="en-GB" dirty="0" err="1"/>
              <a:t>Aufgaben</a:t>
            </a:r>
            <a:r>
              <a:rPr lang="en-GB" dirty="0"/>
              <a:t> </a:t>
            </a:r>
            <a:r>
              <a:rPr lang="en-GB" dirty="0" err="1"/>
              <a:t>bewältigen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7946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 descr="A person with a beard and glasses&#10;&#10;Description automatically generated">
            <a:extLst>
              <a:ext uri="{FF2B5EF4-FFF2-40B4-BE49-F238E27FC236}">
                <a16:creationId xmlns:a16="http://schemas.microsoft.com/office/drawing/2014/main" id="{71B1924B-A171-9EDC-F95C-5281EA1380F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7693" y="3861048"/>
            <a:ext cx="2642864" cy="3303782"/>
          </a:xfrm>
          <a:prstGeom prst="rect">
            <a:avLst/>
          </a:prstGeom>
        </p:spPr>
      </p:pic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0" name="Section Zoom 29">
                <a:extLst>
                  <a:ext uri="{FF2B5EF4-FFF2-40B4-BE49-F238E27FC236}">
                    <a16:creationId xmlns:a16="http://schemas.microsoft.com/office/drawing/2014/main" id="{F6B02E5E-897E-0B62-F734-FC511E824C8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366432002"/>
                  </p:ext>
                </p:extLst>
              </p:nvPr>
            </p:nvGraphicFramePr>
            <p:xfrm>
              <a:off x="1201509" y="4164359"/>
              <a:ext cx="3360419" cy="2520315"/>
            </p:xfrm>
            <a:graphic>
              <a:graphicData uri="http://schemas.microsoft.com/office/powerpoint/2016/sectionzoom">
                <psez:sectionZm>
                  <psez:sectionZmObj sectionId="{4BA808C5-D97A-4D02-B8E7-48D669D7485C}">
                    <psez:zmPr id="{2EED8496-C680-4376-A777-D0A12B6FE6B7}" transitionDur="1000" showBg="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360419" cy="252031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0" name="Section Zoom 29">
                <a:hlinkClick r:id="rId4" action="ppaction://hlinksldjump"/>
                <a:extLst>
                  <a:ext uri="{FF2B5EF4-FFF2-40B4-BE49-F238E27FC236}">
                    <a16:creationId xmlns:a16="http://schemas.microsoft.com/office/drawing/2014/main" id="{F6B02E5E-897E-0B62-F734-FC511E824C8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201509" y="4164359"/>
                <a:ext cx="3360419" cy="2520315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 descr="A cartoon of a person wearing glasses&#10;&#10;Description automatically generated">
            <a:extLst>
              <a:ext uri="{FF2B5EF4-FFF2-40B4-BE49-F238E27FC236}">
                <a16:creationId xmlns:a16="http://schemas.microsoft.com/office/drawing/2014/main" id="{6CFC0BF2-82B2-85AC-DDE3-9DB50D140C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776" y="3718718"/>
            <a:ext cx="2483768" cy="3308996"/>
          </a:xfrm>
          <a:prstGeom prst="rect">
            <a:avLst/>
          </a:prstGeom>
        </p:spPr>
      </p:pic>
      <p:pic>
        <p:nvPicPr>
          <p:cNvPr id="9" name="Picture 8" descr="A cartoon of a child with curly red hair&#10;&#10;Description automatically generated">
            <a:extLst>
              <a:ext uri="{FF2B5EF4-FFF2-40B4-BE49-F238E27FC236}">
                <a16:creationId xmlns:a16="http://schemas.microsoft.com/office/drawing/2014/main" id="{E34CE544-2404-18CF-5831-DDC83CA69A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4623" y="1236475"/>
            <a:ext cx="2642864" cy="3520954"/>
          </a:xfrm>
          <a:prstGeom prst="rect">
            <a:avLst/>
          </a:prstGeom>
        </p:spPr>
      </p:pic>
      <p:pic>
        <p:nvPicPr>
          <p:cNvPr id="22" name="Picture 21" descr="A cartoon of a person with red hair&#10;&#10;Description automatically generated">
            <a:extLst>
              <a:ext uri="{FF2B5EF4-FFF2-40B4-BE49-F238E27FC236}">
                <a16:creationId xmlns:a16="http://schemas.microsoft.com/office/drawing/2014/main" id="{BA9648BE-EA27-E9FC-DA95-12995E529CEB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00316"/>
            <a:ext cx="2216286" cy="29526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F48A07C-FCE7-E95F-6EC5-5C4D5B0183FA}"/>
              </a:ext>
            </a:extLst>
          </p:cNvPr>
          <p:cNvSpPr/>
          <p:nvPr/>
        </p:nvSpPr>
        <p:spPr>
          <a:xfrm>
            <a:off x="0" y="620688"/>
            <a:ext cx="6444208" cy="864096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AA2D769-95EB-0F00-B6F3-A19950723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Organisation: </a:t>
            </a:r>
            <a:r>
              <a:rPr lang="en-GB" dirty="0" err="1"/>
              <a:t>Zuständigkeiten</a:t>
            </a:r>
            <a:endParaRPr lang="en-DE" dirty="0"/>
          </a:p>
        </p:txBody>
      </p:sp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6" name="Section Zoom 25">
                <a:extLst>
                  <a:ext uri="{FF2B5EF4-FFF2-40B4-BE49-F238E27FC236}">
                    <a16:creationId xmlns:a16="http://schemas.microsoft.com/office/drawing/2014/main" id="{22C536ED-CDCA-48C1-FF62-CA457786CEC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1462262"/>
                  </p:ext>
                </p:extLst>
              </p:nvPr>
            </p:nvGraphicFramePr>
            <p:xfrm>
              <a:off x="16048" y="1484079"/>
              <a:ext cx="3445192" cy="2583895"/>
            </p:xfrm>
            <a:graphic>
              <a:graphicData uri="http://schemas.microsoft.com/office/powerpoint/2016/sectionzoom">
                <psez:sectionZm>
                  <psez:sectionZmObj sectionId="{72D79E4A-07D6-4328-9551-E98B3EA03DA9}">
                    <psez:zmPr id="{D7F1924D-F86A-4EA9-A166-957CD11F3053}" transitionDur="1000" showBg="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5192" cy="2583895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6" name="Section Zoom 25">
                <a:hlinkClick r:id="rId10" action="ppaction://hlinksldjump"/>
                <a:extLst>
                  <a:ext uri="{FF2B5EF4-FFF2-40B4-BE49-F238E27FC236}">
                    <a16:creationId xmlns:a16="http://schemas.microsoft.com/office/drawing/2014/main" id="{22C536ED-CDCA-48C1-FF62-CA457786CE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16048" y="1484079"/>
                <a:ext cx="3445192" cy="25838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28" name="Section Zoom 27">
                <a:extLst>
                  <a:ext uri="{FF2B5EF4-FFF2-40B4-BE49-F238E27FC236}">
                    <a16:creationId xmlns:a16="http://schemas.microsoft.com/office/drawing/2014/main" id="{935A5574-47CC-CBBC-419C-19C97A58C131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133166001"/>
                  </p:ext>
                </p:extLst>
              </p:nvPr>
            </p:nvGraphicFramePr>
            <p:xfrm>
              <a:off x="4261898" y="1516927"/>
              <a:ext cx="3514708" cy="2636032"/>
            </p:xfrm>
            <a:graphic>
              <a:graphicData uri="http://schemas.microsoft.com/office/powerpoint/2016/sectionzoom">
                <psez:sectionZm>
                  <psez:sectionZmObj sectionId="{81E628CB-3F0B-4643-8467-9B4FAF75268D}">
                    <psez:zmPr id="{1772CC8F-B3CB-4EF8-999E-A249B0008137}" transitionDur="1000" showBg="0">
                      <p166:blipFill xmlns:p166="http://schemas.microsoft.com/office/powerpoint/2016/6/main">
                        <a:blip r:embed="rId1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514708" cy="2636032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28" name="Section Zoom 27">
                <a:hlinkClick r:id="rId13" action="ppaction://hlinksldjump"/>
                <a:extLst>
                  <a:ext uri="{FF2B5EF4-FFF2-40B4-BE49-F238E27FC236}">
                    <a16:creationId xmlns:a16="http://schemas.microsoft.com/office/drawing/2014/main" id="{935A5574-47CC-CBBC-419C-19C97A58C131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261898" y="1516927"/>
                <a:ext cx="3514708" cy="263603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sez="http://schemas.microsoft.com/office/powerpoint/2016/sectionzoom">
        <mc:Choice Requires="psez">
          <p:graphicFrame>
            <p:nvGraphicFramePr>
              <p:cNvPr id="32" name="Section Zoom 31">
                <a:extLst>
                  <a:ext uri="{FF2B5EF4-FFF2-40B4-BE49-F238E27FC236}">
                    <a16:creationId xmlns:a16="http://schemas.microsoft.com/office/drawing/2014/main" id="{31D50EF5-4B22-7738-A169-549E4C726FE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97835262"/>
                  </p:ext>
                </p:extLst>
              </p:nvPr>
            </p:nvGraphicFramePr>
            <p:xfrm>
              <a:off x="5680795" y="4196907"/>
              <a:ext cx="3451399" cy="2588551"/>
            </p:xfrm>
            <a:graphic>
              <a:graphicData uri="http://schemas.microsoft.com/office/powerpoint/2016/sectionzoom">
                <psez:sectionZm>
                  <psez:sectionZmObj sectionId="{C479AC26-36E9-45EA-85ED-23F82C7514DE}">
                    <psez:zmPr id="{158A8CB4-AE61-4584-B0E2-1B6F9F687CD1}" transitionDur="1000" showBg="0">
                      <p166:blipFill xmlns:p166="http://schemas.microsoft.com/office/powerpoint/2016/6/main">
                        <a:blip r:embed="rId1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51399" cy="2588551"/>
                        </a:xfrm>
                        <a:prstGeom prst="rect">
                          <a:avLst/>
                        </a:prstGeom>
                      </p166:spPr>
                    </psez:zmPr>
                  </psez:sectionZmObj>
                </psez:sectionZm>
              </a:graphicData>
            </a:graphic>
          </p:graphicFrame>
        </mc:Choice>
        <mc:Fallback xmlns="">
          <p:pic>
            <p:nvPicPr>
              <p:cNvPr id="32" name="Section Zoom 31">
                <a:hlinkClick r:id="rId16" action="ppaction://hlinksldjump"/>
                <a:extLst>
                  <a:ext uri="{FF2B5EF4-FFF2-40B4-BE49-F238E27FC236}">
                    <a16:creationId xmlns:a16="http://schemas.microsoft.com/office/drawing/2014/main" id="{31D50EF5-4B22-7738-A169-549E4C726FE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680795" y="4196907"/>
                <a:ext cx="3451399" cy="2588551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873675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7F26647-12F4-09F5-47FC-44BB53D11065}"/>
              </a:ext>
            </a:extLst>
          </p:cNvPr>
          <p:cNvSpPr/>
          <p:nvPr/>
        </p:nvSpPr>
        <p:spPr>
          <a:xfrm>
            <a:off x="0" y="548680"/>
            <a:ext cx="4932040" cy="936104"/>
          </a:xfrm>
          <a:prstGeom prst="rect">
            <a:avLst/>
          </a:prstGeom>
          <a:solidFill>
            <a:srgbClr val="A5D7D2"/>
          </a:solidFill>
          <a:ln>
            <a:solidFill>
              <a:srgbClr val="A5D7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CB7C60-C63C-6A67-81C8-5B05366BAF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Organisation: </a:t>
            </a:r>
            <a:r>
              <a:rPr lang="en-GB" dirty="0" err="1"/>
              <a:t>Zeitplan</a:t>
            </a:r>
            <a:endParaRPr lang="en-DE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0F180C-EF25-ABDC-4945-12EE079DE684}"/>
              </a:ext>
            </a:extLst>
          </p:cNvPr>
          <p:cNvCxnSpPr>
            <a:cxnSpLocks/>
          </p:cNvCxnSpPr>
          <p:nvPr/>
        </p:nvCxnSpPr>
        <p:spPr>
          <a:xfrm>
            <a:off x="460843" y="3212976"/>
            <a:ext cx="8054507" cy="0"/>
          </a:xfrm>
          <a:prstGeom prst="straightConnector1">
            <a:avLst/>
          </a:prstGeom>
          <a:ln w="381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9F7F52DB-D71A-F7EA-BFE7-CDA3C4F7A1C5}"/>
              </a:ext>
            </a:extLst>
          </p:cNvPr>
          <p:cNvCxnSpPr/>
          <p:nvPr/>
        </p:nvCxnSpPr>
        <p:spPr>
          <a:xfrm>
            <a:off x="421196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4C4D6E2-A008-6574-1BE3-CDF5487EBF4E}"/>
              </a:ext>
            </a:extLst>
          </p:cNvPr>
          <p:cNvCxnSpPr/>
          <p:nvPr/>
        </p:nvCxnSpPr>
        <p:spPr>
          <a:xfrm>
            <a:off x="7956376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D7BF6D0-A2D5-7782-1ACA-D4872C5A06DB}"/>
              </a:ext>
            </a:extLst>
          </p:cNvPr>
          <p:cNvCxnSpPr/>
          <p:nvPr/>
        </p:nvCxnSpPr>
        <p:spPr>
          <a:xfrm>
            <a:off x="6228184" y="3068960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5A770F3-9D8E-A52D-B9A5-52E811C950EF}"/>
              </a:ext>
            </a:extLst>
          </p:cNvPr>
          <p:cNvCxnSpPr/>
          <p:nvPr/>
        </p:nvCxnSpPr>
        <p:spPr>
          <a:xfrm>
            <a:off x="628650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3E034A4-4DBD-9C11-5A36-45183E8C9B03}"/>
              </a:ext>
            </a:extLst>
          </p:cNvPr>
          <p:cNvCxnSpPr/>
          <p:nvPr/>
        </p:nvCxnSpPr>
        <p:spPr>
          <a:xfrm>
            <a:off x="2339752" y="3083012"/>
            <a:ext cx="0" cy="36004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6882218-7E3C-528C-0A66-B366AC070F8D}"/>
              </a:ext>
            </a:extLst>
          </p:cNvPr>
          <p:cNvSpPr txBox="1"/>
          <p:nvPr/>
        </p:nvSpPr>
        <p:spPr>
          <a:xfrm>
            <a:off x="460843" y="3983083"/>
            <a:ext cx="2278101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 Server/Client</a:t>
            </a:r>
            <a:endParaRPr lang="en-DE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2A6B1BB-2777-B7EE-1C45-82293376A5A8}"/>
              </a:ext>
            </a:extLst>
          </p:cNvPr>
          <p:cNvSpPr txBox="1"/>
          <p:nvPr/>
        </p:nvSpPr>
        <p:spPr>
          <a:xfrm>
            <a:off x="2095312" y="4609089"/>
            <a:ext cx="2404680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 err="1"/>
              <a:t>Spiellogik</a:t>
            </a:r>
            <a:endParaRPr lang="en-DE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4D8250-CA03-5C0A-D42F-488D26F6E65E}"/>
              </a:ext>
            </a:extLst>
          </p:cNvPr>
          <p:cNvSpPr txBox="1"/>
          <p:nvPr/>
        </p:nvSpPr>
        <p:spPr>
          <a:xfrm>
            <a:off x="3560536" y="3983031"/>
            <a:ext cx="3528391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GUI</a:t>
            </a:r>
            <a:endParaRPr lang="en-DE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39C008B-D324-6677-B6F5-E49B01D93D82}"/>
              </a:ext>
            </a:extLst>
          </p:cNvPr>
          <p:cNvSpPr txBox="1"/>
          <p:nvPr/>
        </p:nvSpPr>
        <p:spPr>
          <a:xfrm>
            <a:off x="460843" y="5122437"/>
            <a:ext cx="6628084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Tests</a:t>
            </a:r>
            <a:endParaRPr lang="en-DE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5BE7C6-E06A-C1B7-378F-FABD192A4FD4}"/>
              </a:ext>
            </a:extLst>
          </p:cNvPr>
          <p:cNvSpPr txBox="1"/>
          <p:nvPr/>
        </p:nvSpPr>
        <p:spPr>
          <a:xfrm>
            <a:off x="4983049" y="4568470"/>
            <a:ext cx="2973328" cy="369332"/>
          </a:xfrm>
          <a:prstGeom prst="rect">
            <a:avLst/>
          </a:prstGeom>
          <a:solidFill>
            <a:srgbClr val="A5D7D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Extras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DE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CE9930-1FCC-2D3B-E85C-5E31C396E7ED}"/>
              </a:ext>
            </a:extLst>
          </p:cNvPr>
          <p:cNvSpPr txBox="1"/>
          <p:nvPr/>
        </p:nvSpPr>
        <p:spPr>
          <a:xfrm>
            <a:off x="323528" y="2636912"/>
            <a:ext cx="6480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MS1</a:t>
            </a:r>
            <a:endParaRPr lang="en-DE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2C0EDF2-2C6A-8B01-5262-4C0A859D10F5}"/>
              </a:ext>
            </a:extLst>
          </p:cNvPr>
          <p:cNvSpPr txBox="1"/>
          <p:nvPr/>
        </p:nvSpPr>
        <p:spPr>
          <a:xfrm>
            <a:off x="2095312" y="2655291"/>
            <a:ext cx="643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MS2</a:t>
            </a:r>
            <a:endParaRPr lang="en-DE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6842FD9-AC98-9515-A424-0C66C970E99F}"/>
              </a:ext>
            </a:extLst>
          </p:cNvPr>
          <p:cNvSpPr txBox="1"/>
          <p:nvPr/>
        </p:nvSpPr>
        <p:spPr>
          <a:xfrm>
            <a:off x="3924873" y="2648698"/>
            <a:ext cx="64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MS3</a:t>
            </a:r>
            <a:endParaRPr lang="en-DE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BA3783-C749-D8BE-B914-86938030A93B}"/>
              </a:ext>
            </a:extLst>
          </p:cNvPr>
          <p:cNvSpPr txBox="1"/>
          <p:nvPr/>
        </p:nvSpPr>
        <p:spPr>
          <a:xfrm>
            <a:off x="5906379" y="2676850"/>
            <a:ext cx="64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MS4</a:t>
            </a:r>
            <a:endParaRPr lang="en-DE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4C85C00-097B-3E55-A444-CDE6DAAFA8DD}"/>
              </a:ext>
            </a:extLst>
          </p:cNvPr>
          <p:cNvSpPr txBox="1"/>
          <p:nvPr/>
        </p:nvSpPr>
        <p:spPr>
          <a:xfrm>
            <a:off x="7596336" y="2676850"/>
            <a:ext cx="7200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MS5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11662170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artoon of a group of people in a room&#10;&#10;Description automatically generated">
            <a:extLst>
              <a:ext uri="{FF2B5EF4-FFF2-40B4-BE49-F238E27FC236}">
                <a16:creationId xmlns:a16="http://schemas.microsoft.com/office/drawing/2014/main" id="{2AA36C41-B154-733B-9FAE-D0587FFE515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56" b="3194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92906" y="5317240"/>
            <a:ext cx="8408194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  <a:t>Vielen Dank</a:t>
            </a:r>
            <a:br>
              <a:rPr lang="en-US" sz="2200">
                <a:solidFill>
                  <a:schemeClr val="tx1">
                    <a:lumMod val="85000"/>
                    <a:lumOff val="15000"/>
                  </a:schemeClr>
                </a:solidFill>
              </a:rPr>
            </a:b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</a:rPr>
              <a:t>für eure Aufmerksamkeit </a:t>
            </a:r>
            <a:r>
              <a:rPr lang="en-US" sz="2200" b="0">
                <a:solidFill>
                  <a:schemeClr val="tx1">
                    <a:lumMod val="85000"/>
                    <a:lumOff val="15000"/>
                  </a:schemeClr>
                </a:solidFill>
                <a:sym typeface="Wingdings" panose="05000000000000000000" pitchFamily="2" charset="2"/>
              </a:rPr>
              <a:t></a:t>
            </a:r>
            <a:endParaRPr lang="en-US" sz="2200" b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276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920166-A3CE-8616-6832-32BB85619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6136" y="1268760"/>
            <a:ext cx="2915864" cy="4896520"/>
          </a:xfrm>
        </p:spPr>
        <p:txBody>
          <a:bodyPr/>
          <a:lstStyle/>
          <a:p>
            <a:pPr marL="0" indent="0">
              <a:buNone/>
            </a:pPr>
            <a:r>
              <a:rPr lang="en-GB" b="1" dirty="0"/>
              <a:t>Client</a:t>
            </a:r>
          </a:p>
          <a:p>
            <a:pPr>
              <a:buFontTx/>
              <a:buChar char="-"/>
            </a:pPr>
            <a:r>
              <a:rPr lang="en-GB" dirty="0" err="1"/>
              <a:t>Initiiert</a:t>
            </a:r>
            <a:r>
              <a:rPr lang="en-GB" dirty="0"/>
              <a:t>/</a:t>
            </a:r>
            <a:r>
              <a:rPr lang="en-GB" dirty="0" err="1"/>
              <a:t>Behandelt</a:t>
            </a:r>
            <a:r>
              <a:rPr lang="en-GB" dirty="0"/>
              <a:t> </a:t>
            </a:r>
            <a:r>
              <a:rPr lang="en-GB" dirty="0" err="1"/>
              <a:t>Aktionen</a:t>
            </a:r>
            <a:r>
              <a:rPr lang="en-GB" dirty="0"/>
              <a:t> </a:t>
            </a:r>
            <a:r>
              <a:rPr lang="en-GB" dirty="0" err="1"/>
              <a:t>im</a:t>
            </a:r>
            <a:r>
              <a:rPr lang="en-GB" dirty="0"/>
              <a:t> Spiel (</a:t>
            </a:r>
            <a:r>
              <a:rPr lang="en-GB" dirty="0" err="1"/>
              <a:t>z.B.</a:t>
            </a:r>
            <a:r>
              <a:rPr lang="en-GB" dirty="0"/>
              <a:t> </a:t>
            </a:r>
            <a:r>
              <a:rPr lang="en-GB" dirty="0" err="1"/>
              <a:t>Würfeln</a:t>
            </a:r>
            <a:r>
              <a:rPr lang="en-GB" dirty="0"/>
              <a:t>)</a:t>
            </a:r>
          </a:p>
          <a:p>
            <a:pPr>
              <a:buFontTx/>
              <a:buChar char="-"/>
            </a:pPr>
            <a:r>
              <a:rPr lang="en-GB" dirty="0" err="1"/>
              <a:t>Gibt</a:t>
            </a:r>
            <a:r>
              <a:rPr lang="en-GB" dirty="0"/>
              <a:t> </a:t>
            </a:r>
            <a:r>
              <a:rPr lang="en-GB" dirty="0" err="1"/>
              <a:t>diese</a:t>
            </a:r>
            <a:r>
              <a:rPr lang="en-GB" dirty="0"/>
              <a:t> an den Server </a:t>
            </a:r>
            <a:r>
              <a:rPr lang="en-GB" dirty="0" err="1"/>
              <a:t>weiter</a:t>
            </a:r>
            <a:endParaRPr lang="en-GB" dirty="0"/>
          </a:p>
          <a:p>
            <a:pPr>
              <a:buFontTx/>
              <a:buChar char="-"/>
            </a:pPr>
            <a:r>
              <a:rPr lang="en-GB" dirty="0" err="1"/>
              <a:t>Zeigt</a:t>
            </a:r>
            <a:r>
              <a:rPr lang="en-GB" dirty="0"/>
              <a:t> den </a:t>
            </a:r>
            <a:r>
              <a:rPr lang="en-GB" dirty="0" err="1"/>
              <a:t>Spielstand</a:t>
            </a:r>
            <a:r>
              <a:rPr lang="en-GB" dirty="0"/>
              <a:t> an (</a:t>
            </a:r>
            <a:r>
              <a:rPr lang="en-GB" dirty="0" err="1"/>
              <a:t>Punkte</a:t>
            </a:r>
            <a:r>
              <a:rPr lang="en-GB" dirty="0"/>
              <a:t>, </a:t>
            </a:r>
            <a:r>
              <a:rPr lang="en-GB" dirty="0" err="1"/>
              <a:t>aktive</a:t>
            </a:r>
            <a:r>
              <a:rPr lang="en-GB" dirty="0"/>
              <a:t> </a:t>
            </a:r>
            <a:r>
              <a:rPr lang="en-GB" dirty="0" err="1"/>
              <a:t>SpielerInnen</a:t>
            </a:r>
            <a:r>
              <a:rPr lang="en-GB" dirty="0"/>
              <a:t> etc.)</a:t>
            </a:r>
          </a:p>
        </p:txBody>
      </p:sp>
    </p:spTree>
    <p:extLst>
      <p:ext uri="{BB962C8B-B14F-4D97-AF65-F5344CB8AC3E}">
        <p14:creationId xmlns:p14="http://schemas.microsoft.com/office/powerpoint/2010/main" val="578047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E95708A643972343BDE19A54BF0A0675" ma:contentTypeVersion="6" ma:contentTypeDescription="Ein neues Dokument erstellen." ma:contentTypeScope="" ma:versionID="bdd4cebfbb7fa6d2ef9997a5fd755d31">
  <xsd:schema xmlns:xsd="http://www.w3.org/2001/XMLSchema" xmlns:xs="http://www.w3.org/2001/XMLSchema" xmlns:p="http://schemas.microsoft.com/office/2006/metadata/properties" xmlns:ns3="6ee6fb56-eaf6-4c6f-ac35-aa01ad0f1ab7" targetNamespace="http://schemas.microsoft.com/office/2006/metadata/properties" ma:root="true" ma:fieldsID="c546388e3b4931aa7bb79b985c976273" ns3:_="">
    <xsd:import namespace="6ee6fb56-eaf6-4c6f-ac35-aa01ad0f1ab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3:MediaServiceSearchProperties" minOccurs="0"/>
                <xsd:element ref="ns3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ee6fb56-eaf6-4c6f-ac35-aa01ad0f1ab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SearchProperties" ma:index="12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318F654-82C2-43B9-B5D2-07059FF64BF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ee6fb56-eaf6-4c6f-ac35-aa01ad0f1a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7F1C51D-7D2F-4113-BB4E-70C374610B0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45221C4-2055-439F-8C8A-87F724F7BF54}">
  <ds:schemaRefs>
    <ds:schemaRef ds:uri="http://schemas.microsoft.com/office/2006/metadata/properties"/>
    <ds:schemaRef ds:uri="http://purl.org/dc/elements/1.1/"/>
    <ds:schemaRef ds:uri="6ee6fb56-eaf6-4c6f-ac35-aa01ad0f1ab7"/>
    <ds:schemaRef ds:uri="http://schemas.openxmlformats.org/package/2006/metadata/core-properties"/>
    <ds:schemaRef ds:uri="http://schemas.microsoft.com/office/2006/documentManagement/types"/>
    <ds:schemaRef ds:uri="http://purl.org/dc/terms/"/>
    <ds:schemaRef ds:uri="http://purl.org/dc/dcmitype/"/>
    <ds:schemaRef ds:uri="http://schemas.microsoft.com/office/infopath/2007/PartnerControl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</Words>
  <Application>Microsoft Office PowerPoint</Application>
  <PresentationFormat>On-screen Show (4:3)</PresentationFormat>
  <Paragraphs>52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Aptos</vt:lpstr>
      <vt:lpstr>Aptos Display</vt:lpstr>
      <vt:lpstr>Arial</vt:lpstr>
      <vt:lpstr>Calibri</vt:lpstr>
      <vt:lpstr>Wingdings</vt:lpstr>
      <vt:lpstr>Office Theme</vt:lpstr>
      <vt:lpstr>Kniffeliger</vt:lpstr>
      <vt:lpstr>Mockup/Regeln</vt:lpstr>
      <vt:lpstr>Neue Regeln</vt:lpstr>
      <vt:lpstr>Server/Client</vt:lpstr>
      <vt:lpstr>Anforderungen</vt:lpstr>
      <vt:lpstr>Organisation: Zuständigkeiten</vt:lpstr>
      <vt:lpstr>Organisation: Zeitplan</vt:lpstr>
      <vt:lpstr>Vielen Dank für eure Aufmerksamkeit 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UNSER TOLLES SPIEL</dc:title>
  <dc:creator>Lina Mehrle</dc:creator>
  <cp:lastModifiedBy>Lina Mehrle</cp:lastModifiedBy>
  <cp:revision>2</cp:revision>
  <dcterms:created xsi:type="dcterms:W3CDTF">2024-03-01T16:05:20Z</dcterms:created>
  <dcterms:modified xsi:type="dcterms:W3CDTF">2024-03-13T15:32:16Z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0x010100E95708A643972343BDE19A54BF0A0675</vt:lpwstr>
  </property>
</Properties>
</file>